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68" r:id="rId4"/>
    <p:sldId id="267" r:id="rId5"/>
    <p:sldId id="260" r:id="rId6"/>
    <p:sldId id="262" r:id="rId7"/>
    <p:sldId id="259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105"/>
    <a:srgbClr val="3F2813"/>
    <a:srgbClr val="3E2125"/>
    <a:srgbClr val="341D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59371" autoAdjust="0"/>
  </p:normalViewPr>
  <p:slideViewPr>
    <p:cSldViewPr snapToGrid="0">
      <p:cViewPr varScale="1">
        <p:scale>
          <a:sx n="42" d="100"/>
          <a:sy n="42" d="100"/>
        </p:scale>
        <p:origin x="131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F2780-B9A2-4B0B-8721-4EF31C953489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62445-F307-4B3D-B32E-88F625326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18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4000" dirty="0" err="1" smtClean="0"/>
              <a:t>콘니찌와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니혼노</a:t>
            </a:r>
            <a:r>
              <a:rPr lang="ko-KR" altLang="en-US" sz="4000" dirty="0" smtClean="0"/>
              <a:t> 카메라 </a:t>
            </a:r>
            <a:r>
              <a:rPr lang="ko-KR" altLang="en-US" sz="4000" dirty="0" err="1" smtClean="0"/>
              <a:t>세이조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기주쯔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니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쯔잇데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하피요스루</a:t>
            </a:r>
            <a:r>
              <a:rPr lang="ko-KR" altLang="en-US" sz="4000" dirty="0" smtClean="0"/>
              <a:t> 김택서 </a:t>
            </a:r>
            <a:r>
              <a:rPr lang="ko-KR" altLang="en-US" sz="4000" dirty="0" err="1" smtClean="0"/>
              <a:t>이마스</a:t>
            </a:r>
            <a:endParaRPr lang="en-US" altLang="ko-KR" sz="4000" dirty="0" smtClean="0"/>
          </a:p>
          <a:p>
            <a:r>
              <a:rPr lang="ko-KR" altLang="en-US" sz="4000" dirty="0" err="1" smtClean="0"/>
              <a:t>왓타시와</a:t>
            </a:r>
            <a:r>
              <a:rPr lang="ko-KR" altLang="en-US" sz="4000" dirty="0" smtClean="0"/>
              <a:t> 난제이 </a:t>
            </a:r>
            <a:r>
              <a:rPr lang="ko-KR" altLang="en-US" sz="4000" dirty="0" err="1" smtClean="0"/>
              <a:t>주자이오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센테이</a:t>
            </a:r>
            <a:r>
              <a:rPr lang="ko-KR" altLang="en-US" sz="4000" dirty="0" smtClean="0"/>
              <a:t> 스루 </a:t>
            </a:r>
            <a:r>
              <a:rPr lang="ko-KR" altLang="en-US" sz="4000" dirty="0" err="1" smtClean="0"/>
              <a:t>코토니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낫타노카</a:t>
            </a:r>
            <a:endParaRPr lang="en-US" altLang="ko-KR" sz="40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처음 생각한 주제는 </a:t>
            </a:r>
            <a:r>
              <a:rPr lang="ko-KR" altLang="en-US" dirty="0" err="1" smtClean="0"/>
              <a:t>일본하면</a:t>
            </a:r>
            <a:r>
              <a:rPr lang="ko-KR" altLang="en-US" dirty="0" smtClean="0"/>
              <a:t> 무언가 </a:t>
            </a:r>
            <a:r>
              <a:rPr lang="ko-KR" altLang="en-US" dirty="0" err="1" smtClean="0"/>
              <a:t>조그맣한것을</a:t>
            </a:r>
            <a:r>
              <a:rPr lang="ko-KR" altLang="en-US" dirty="0" smtClean="0"/>
              <a:t> 잘 만든다는 말이 생각나서</a:t>
            </a:r>
            <a:endParaRPr lang="en-US" altLang="ko-KR" dirty="0" smtClean="0"/>
          </a:p>
          <a:p>
            <a:r>
              <a:rPr lang="ko-KR" altLang="en-US" dirty="0" smtClean="0"/>
              <a:t>제조기술을 큰 갈래로 잡아보니</a:t>
            </a:r>
            <a:endParaRPr lang="en-US" altLang="ko-KR" dirty="0" smtClean="0"/>
          </a:p>
          <a:p>
            <a:r>
              <a:rPr lang="ko-KR" altLang="en-US" dirty="0" smtClean="0"/>
              <a:t>대부분의 카메라 제조사가 일본기업인 점이 생각나 일본의 카메라 제조기술을</a:t>
            </a:r>
            <a:endParaRPr lang="en-US" altLang="ko-KR" dirty="0" smtClean="0"/>
          </a:p>
          <a:p>
            <a:r>
              <a:rPr lang="ko-KR" altLang="en-US" dirty="0" smtClean="0"/>
              <a:t>발표하게 되었습니다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62445-F307-4B3D-B32E-88F625326BA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8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도쿄도 </a:t>
            </a:r>
            <a:r>
              <a:rPr lang="ko-KR" altLang="en-US" dirty="0" err="1" smtClean="0"/>
              <a:t>본사위치</a:t>
            </a:r>
            <a:endParaRPr lang="en-US" altLang="ko-KR" dirty="0" smtClean="0"/>
          </a:p>
          <a:p>
            <a:r>
              <a:rPr lang="ko-KR" altLang="en-US" dirty="0" smtClean="0"/>
              <a:t>다양한 색상의 바디를 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62445-F307-4B3D-B32E-88F625326BA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13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코오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카나</a:t>
            </a:r>
            <a:r>
              <a:rPr lang="ko-KR" altLang="en-US" dirty="0" smtClean="0"/>
              <a:t> 노 가 이이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62445-F307-4B3D-B32E-88F625326B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2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니혼</a:t>
            </a:r>
            <a:r>
              <a:rPr lang="ko-KR" altLang="en-US" dirty="0" smtClean="0"/>
              <a:t> 가 카메라 오 </a:t>
            </a:r>
            <a:r>
              <a:rPr lang="ko-KR" altLang="en-US" dirty="0" err="1" smtClean="0"/>
              <a:t>요쿠</a:t>
            </a:r>
            <a:r>
              <a:rPr lang="ko-KR" altLang="en-US" dirty="0" smtClean="0"/>
              <a:t> 스루 </a:t>
            </a:r>
            <a:r>
              <a:rPr lang="ko-KR" altLang="en-US" dirty="0" err="1" smtClean="0"/>
              <a:t>리유</a:t>
            </a:r>
            <a:endParaRPr lang="en-US" altLang="ko-KR" dirty="0" smtClean="0"/>
          </a:p>
          <a:p>
            <a:r>
              <a:rPr lang="ko-KR" altLang="en-US" dirty="0" smtClean="0"/>
              <a:t>그럼 처음부터 일본이 카메라를 잘 </a:t>
            </a:r>
            <a:r>
              <a:rPr lang="ko-KR" altLang="en-US" dirty="0" err="1" smtClean="0"/>
              <a:t>만든것은</a:t>
            </a:r>
            <a:r>
              <a:rPr lang="ko-KR" altLang="en-US" dirty="0" smtClean="0"/>
              <a:t> 아님</a:t>
            </a:r>
            <a:endParaRPr lang="en-US" altLang="ko-KR" dirty="0" smtClean="0"/>
          </a:p>
          <a:p>
            <a:r>
              <a:rPr lang="ko-KR" altLang="en-US" dirty="0" smtClean="0"/>
              <a:t>초기 </a:t>
            </a:r>
            <a:r>
              <a:rPr lang="ko-KR" altLang="en-US" dirty="0" err="1" smtClean="0"/>
              <a:t>광학기술의</a:t>
            </a:r>
            <a:r>
              <a:rPr lang="ko-KR" altLang="en-US" dirty="0" smtClean="0"/>
              <a:t> 강대국은 독일</a:t>
            </a:r>
            <a:endParaRPr lang="en-US" altLang="ko-KR" dirty="0" smtClean="0"/>
          </a:p>
          <a:p>
            <a:r>
              <a:rPr lang="ko-KR" altLang="en-US" dirty="0" smtClean="0"/>
              <a:t>무려 </a:t>
            </a:r>
            <a:r>
              <a:rPr lang="ko-KR" altLang="en-US" dirty="0" err="1" smtClean="0"/>
              <a:t>한세대</a:t>
            </a:r>
            <a:r>
              <a:rPr lang="ko-KR" altLang="en-US" dirty="0" smtClean="0"/>
              <a:t> 넘게 지속된 독일의 전성기는 </a:t>
            </a:r>
            <a:r>
              <a:rPr lang="en-US" altLang="ko-KR" dirty="0" smtClean="0"/>
              <a:t>70</a:t>
            </a:r>
            <a:r>
              <a:rPr lang="ko-KR" altLang="en-US" dirty="0" smtClean="0"/>
              <a:t>년대</a:t>
            </a:r>
            <a:r>
              <a:rPr lang="ko-KR" altLang="en-US" baseline="0" dirty="0" smtClean="0"/>
              <a:t> 만년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등이었던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일본카메라에게</a:t>
            </a:r>
            <a:r>
              <a:rPr lang="ko-KR" altLang="en-US" baseline="0" dirty="0" smtClean="0"/>
              <a:t> 자리를 내줌</a:t>
            </a:r>
            <a:endParaRPr lang="en-US" altLang="ko-KR" baseline="0" dirty="0" smtClean="0"/>
          </a:p>
          <a:p>
            <a:r>
              <a:rPr lang="ko-KR" altLang="en-US" baseline="0" dirty="0" smtClean="0"/>
              <a:t>설의법</a:t>
            </a:r>
            <a:endParaRPr lang="en-US" altLang="ko-KR" baseline="0" dirty="0" smtClean="0"/>
          </a:p>
          <a:p>
            <a:r>
              <a:rPr lang="ko-KR" altLang="en-US" dirty="0" smtClean="0"/>
              <a:t>후발주자인 니콘과 캐논은 일본의 강점인 전자기술을 빠르게 카메라에 도입하며 경쟁력을 축적</a:t>
            </a:r>
            <a:endParaRPr lang="en-US" altLang="ko-KR" dirty="0" smtClean="0"/>
          </a:p>
          <a:p>
            <a:r>
              <a:rPr lang="ko-KR" altLang="en-US" dirty="0" smtClean="0"/>
              <a:t>어느정도 기술적 격차가 극복된 다음</a:t>
            </a:r>
            <a:r>
              <a:rPr lang="ko-KR" altLang="en-US" baseline="0" dirty="0" smtClean="0"/>
              <a:t> 승부는 현대 카메라의 </a:t>
            </a:r>
            <a:r>
              <a:rPr lang="ko-KR" altLang="en-US" baseline="0" dirty="0" err="1" smtClean="0"/>
              <a:t>표준이된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일안반사식에서갈림</a:t>
            </a:r>
            <a:endParaRPr lang="en-US" altLang="ko-KR" baseline="0" dirty="0" smtClean="0"/>
          </a:p>
          <a:p>
            <a:r>
              <a:rPr lang="ko-KR" altLang="en-US" baseline="0" dirty="0" smtClean="0"/>
              <a:t>일본은 일찍부터 일안반사식에 전력을 </a:t>
            </a:r>
            <a:r>
              <a:rPr lang="ko-KR" altLang="en-US" baseline="0" dirty="0" err="1" smtClean="0"/>
              <a:t>쏟았던반면</a:t>
            </a:r>
            <a:r>
              <a:rPr lang="ko-KR" altLang="en-US" baseline="0" dirty="0" smtClean="0"/>
              <a:t> 독일은 기존 레인지파인더방식을 고집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후부터 일본카메라는 성능을 높여가며 가장 냉혹한 승부처인 미국에서 독일을 누름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그후 독일에서는 일반소비자용 카메라생산을포기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독일을 이렇게 만든 가장 큰 기업은 니콘</a:t>
            </a:r>
            <a:endParaRPr lang="en-US" altLang="ko-KR" baseline="0" dirty="0" smtClean="0"/>
          </a:p>
          <a:p>
            <a:r>
              <a:rPr lang="ko-KR" altLang="en-US" baseline="0" dirty="0" smtClean="0"/>
              <a:t>튼튼한 바디 편리한 </a:t>
            </a:r>
            <a:r>
              <a:rPr lang="ko-KR" altLang="en-US" baseline="0" dirty="0" err="1" smtClean="0"/>
              <a:t>성능등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62445-F307-4B3D-B32E-88F625326B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91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이러한 니콘의 전성기도 영원하지만은 않음</a:t>
            </a:r>
            <a:endParaRPr lang="en-US" altLang="ko-KR" dirty="0" smtClean="0"/>
          </a:p>
          <a:p>
            <a:r>
              <a:rPr lang="ko-KR" altLang="en-US" dirty="0" smtClean="0"/>
              <a:t>카메라시장이 필름에서 디지털로 넘어오게 되면서 디지털 카메라시장의 잠재력을 알아본</a:t>
            </a:r>
            <a:endParaRPr lang="en-US" altLang="ko-KR" dirty="0" smtClean="0"/>
          </a:p>
          <a:p>
            <a:r>
              <a:rPr lang="ko-KR" altLang="en-US" dirty="0" smtClean="0"/>
              <a:t>캐논이</a:t>
            </a:r>
            <a:r>
              <a:rPr lang="ko-KR" altLang="en-US" baseline="0" dirty="0" smtClean="0"/>
              <a:t> 필름카메라에 주력하던 니콘은 넘음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그후 캐논은 디지털카메라의 기술을 선도하는 제조사로 자리매김하며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한발 빨랐던 기술표준화와 특유의 마케팅으로 니콘을 따돌림</a:t>
            </a:r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62445-F307-4B3D-B32E-88F625326BA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789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쯔기</a:t>
            </a:r>
            <a:r>
              <a:rPr lang="ko-KR" altLang="en-US" baseline="0" dirty="0" smtClean="0"/>
              <a:t> 와 </a:t>
            </a:r>
            <a:r>
              <a:rPr lang="ko-KR" altLang="en-US" dirty="0" err="1" smtClean="0"/>
              <a:t>니혼</a:t>
            </a:r>
            <a:r>
              <a:rPr lang="ko-KR" altLang="en-US" dirty="0" smtClean="0"/>
              <a:t> 노 카메라 </a:t>
            </a:r>
            <a:r>
              <a:rPr lang="ko-KR" altLang="en-US" dirty="0" err="1" smtClean="0"/>
              <a:t>메이커데스</a:t>
            </a:r>
            <a:endParaRPr lang="en-US" altLang="ko-KR" dirty="0" smtClean="0"/>
          </a:p>
          <a:p>
            <a:r>
              <a:rPr lang="ko-KR" altLang="en-US" dirty="0" smtClean="0"/>
              <a:t>이대로 끝나면 시간이 많이 남으니 제조사별 카메라특징설명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62445-F307-4B3D-B32E-88F625326B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4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일본 도쿄도 본사</a:t>
            </a:r>
            <a:endParaRPr lang="en-US" altLang="ko-KR" dirty="0" smtClean="0"/>
          </a:p>
          <a:p>
            <a:r>
              <a:rPr lang="ko-KR" altLang="en-US" dirty="0" smtClean="0"/>
              <a:t>사용자가 많아 커뮤니티와 중고장터 활성화가 장점</a:t>
            </a:r>
            <a:endParaRPr lang="en-US" altLang="ko-KR" dirty="0" smtClean="0"/>
          </a:p>
          <a:p>
            <a:r>
              <a:rPr lang="ko-KR" altLang="en-US" dirty="0" smtClean="0"/>
              <a:t>청색과 녹색의 발색이 적어 </a:t>
            </a:r>
            <a:r>
              <a:rPr lang="ko-KR" altLang="en-US" dirty="0" err="1" smtClean="0"/>
              <a:t>인물사진에</a:t>
            </a:r>
            <a:r>
              <a:rPr lang="ko-KR" altLang="en-US" dirty="0" smtClean="0"/>
              <a:t> 강점을 보임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62445-F307-4B3D-B32E-88F625326B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09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일본 도쿄도 본사</a:t>
            </a:r>
            <a:endParaRPr lang="en-US" altLang="ko-KR" dirty="0" smtClean="0"/>
          </a:p>
          <a:p>
            <a:r>
              <a:rPr lang="ko-KR" altLang="en-US" dirty="0" smtClean="0"/>
              <a:t>대부분의 스마트폰이 </a:t>
            </a:r>
            <a:r>
              <a:rPr lang="ko-KR" altLang="en-US" dirty="0" err="1" smtClean="0"/>
              <a:t>소니센서를</a:t>
            </a:r>
            <a:r>
              <a:rPr lang="ko-KR" altLang="en-US" dirty="0" smtClean="0"/>
              <a:t> 쓸 정도로 센서의 품질이 좋음</a:t>
            </a:r>
            <a:endParaRPr lang="en-US" altLang="ko-KR" dirty="0" smtClean="0"/>
          </a:p>
          <a:p>
            <a:r>
              <a:rPr lang="ko-KR" altLang="en-US" dirty="0" err="1" smtClean="0"/>
              <a:t>미러리스의</a:t>
            </a:r>
            <a:r>
              <a:rPr lang="ko-KR" altLang="en-US" dirty="0" smtClean="0"/>
              <a:t> 가성비가 뛰어남</a:t>
            </a:r>
            <a:endParaRPr lang="en-US" altLang="ko-KR" dirty="0" smtClean="0"/>
          </a:p>
          <a:p>
            <a:r>
              <a:rPr lang="ko-KR" altLang="en-US" dirty="0" err="1" smtClean="0"/>
              <a:t>뷰파인더의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</a:t>
            </a:r>
            <a:r>
              <a:rPr lang="ko-KR" altLang="en-US" dirty="0" err="1" smtClean="0"/>
              <a:t>시야율로</a:t>
            </a:r>
            <a:r>
              <a:rPr lang="ko-KR" altLang="en-US" dirty="0" smtClean="0"/>
              <a:t> 잘리는 부분이 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62445-F307-4B3D-B32E-88F625326BA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71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일본 도쿄도 본사</a:t>
            </a:r>
            <a:endParaRPr lang="en-US" altLang="ko-KR" dirty="0" smtClean="0"/>
          </a:p>
          <a:p>
            <a:r>
              <a:rPr lang="ko-KR" altLang="en-US" dirty="0" smtClean="0"/>
              <a:t>바디에서 초점이 맞고도 사진에서는 </a:t>
            </a:r>
            <a:r>
              <a:rPr lang="ko-KR" altLang="en-US" dirty="0" err="1" smtClean="0"/>
              <a:t>안맞는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구라핀이</a:t>
            </a:r>
            <a:r>
              <a:rPr lang="ko-KR" altLang="en-US" dirty="0" smtClean="0"/>
              <a:t> 없음</a:t>
            </a:r>
            <a:endParaRPr lang="en-US" altLang="ko-KR" dirty="0" smtClean="0"/>
          </a:p>
          <a:p>
            <a:r>
              <a:rPr lang="ko-KR" altLang="en-US" dirty="0" smtClean="0"/>
              <a:t>정확하고 빠른 </a:t>
            </a:r>
            <a:r>
              <a:rPr lang="ko-KR" altLang="en-US" dirty="0" err="1" smtClean="0"/>
              <a:t>오토포커싱</a:t>
            </a:r>
            <a:endParaRPr lang="en-US" altLang="ko-KR" dirty="0" smtClean="0"/>
          </a:p>
          <a:p>
            <a:r>
              <a:rPr lang="ko-KR" altLang="en-US" dirty="0" err="1" smtClean="0"/>
              <a:t>타사대비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많은사용자로</a:t>
            </a:r>
            <a:r>
              <a:rPr lang="ko-KR" altLang="en-US" dirty="0" smtClean="0"/>
              <a:t> 중고장터등이 많으나 비교적 렌즈의 가격이 비쌈</a:t>
            </a:r>
            <a:endParaRPr lang="en-US" altLang="ko-KR" dirty="0" smtClean="0"/>
          </a:p>
          <a:p>
            <a:r>
              <a:rPr lang="ko-KR" altLang="en-US" dirty="0" err="1" smtClean="0"/>
              <a:t>풍경사진에</a:t>
            </a:r>
            <a:r>
              <a:rPr lang="ko-KR" altLang="en-US" baseline="0" dirty="0" smtClean="0"/>
              <a:t> 비교적 적합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62445-F307-4B3D-B32E-88F625326B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3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오사카부</a:t>
            </a:r>
            <a:r>
              <a:rPr lang="ko-KR" altLang="en-US" dirty="0" smtClean="0"/>
              <a:t> 본사</a:t>
            </a:r>
            <a:endParaRPr lang="en-US" altLang="ko-KR" dirty="0" smtClean="0"/>
          </a:p>
          <a:p>
            <a:r>
              <a:rPr lang="ko-KR" altLang="en-US" dirty="0" smtClean="0"/>
              <a:t>미러리스제품군에서 좋은 </a:t>
            </a:r>
            <a:r>
              <a:rPr lang="en-US" altLang="ko-KR" dirty="0" smtClean="0"/>
              <a:t>af</a:t>
            </a:r>
            <a:r>
              <a:rPr lang="ko-KR" altLang="en-US" dirty="0" smtClean="0"/>
              <a:t>속도</a:t>
            </a:r>
            <a:endParaRPr lang="en-US" altLang="ko-KR" dirty="0" smtClean="0"/>
          </a:p>
          <a:p>
            <a:r>
              <a:rPr lang="ko-KR" altLang="en-US" dirty="0" smtClean="0"/>
              <a:t>이하 슬라이드쇼와 같음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62445-F307-4B3D-B32E-88F625326B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70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일본 도쿄도 본사</a:t>
            </a:r>
          </a:p>
          <a:p>
            <a:r>
              <a:rPr lang="ko-KR" altLang="en-US" dirty="0" smtClean="0"/>
              <a:t>보통은 </a:t>
            </a:r>
            <a:r>
              <a:rPr lang="ko-KR" altLang="en-US" dirty="0" err="1" smtClean="0"/>
              <a:t>렌즈안에</a:t>
            </a:r>
            <a:r>
              <a:rPr lang="ko-KR" altLang="en-US" dirty="0" smtClean="0"/>
              <a:t> 들어가있는 </a:t>
            </a:r>
            <a:r>
              <a:rPr lang="ko-KR" altLang="en-US" dirty="0" err="1" smtClean="0"/>
              <a:t>손떨림방지기능이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바디안에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r>
              <a:rPr lang="ko-KR" altLang="en-US" dirty="0" err="1" smtClean="0"/>
              <a:t>인물색감이</a:t>
            </a:r>
            <a:r>
              <a:rPr lang="ko-KR" altLang="en-US" dirty="0" smtClean="0"/>
              <a:t> 좋음</a:t>
            </a:r>
            <a:endParaRPr lang="en-US" altLang="ko-KR" dirty="0" smtClean="0"/>
          </a:p>
          <a:p>
            <a:r>
              <a:rPr lang="en-US" altLang="ko-KR" dirty="0" smtClean="0"/>
              <a:t>//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62445-F307-4B3D-B32E-88F625326BA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40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0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4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5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2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24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15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00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9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A9BE7-6075-447D-8DD0-AEB9708F754E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96334-8F3A-4F43-BDB6-22D0D867A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3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8.jpeg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4.png"/><Relationship Id="rId5" Type="http://schemas.openxmlformats.org/officeDocument/2006/relationships/image" Target="../media/image9.jpeg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microsoft.com/office/2007/relationships/hdphoto" Target="../media/hdphoto4.wdp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0.jpe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2.jpe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4.jpeg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5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6.jpeg"/><Relationship Id="rId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6909480" y="-827768"/>
            <a:ext cx="33527320" cy="8839654"/>
          </a:xfrm>
          <a:prstGeom prst="parallelogram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41804" y="1176013"/>
            <a:ext cx="413452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</a:rPr>
              <a:t>김택서</a:t>
            </a:r>
            <a:endParaRPr lang="en-US" altLang="ko-KR" sz="4400" dirty="0" smtClean="0">
              <a:solidFill>
                <a:schemeClr val="bg1"/>
              </a:solidFill>
            </a:endParaRPr>
          </a:p>
          <a:p>
            <a:pPr algn="r"/>
            <a:endParaRPr lang="en-US" altLang="ko-KR" sz="4400" dirty="0">
              <a:solidFill>
                <a:schemeClr val="bg1"/>
              </a:solidFill>
            </a:endParaRPr>
          </a:p>
          <a:p>
            <a:pPr algn="r"/>
            <a:r>
              <a:rPr lang="en-US" altLang="ko-KR" sz="4400" dirty="0" smtClean="0">
                <a:solidFill>
                  <a:schemeClr val="bg1"/>
                </a:solidFill>
              </a:rPr>
              <a:t>20512</a:t>
            </a:r>
          </a:p>
          <a:p>
            <a:pPr algn="r"/>
            <a:endParaRPr lang="en-US" altLang="ko-KR" sz="4400" dirty="0">
              <a:solidFill>
                <a:schemeClr val="bg1"/>
              </a:solidFill>
            </a:endParaRPr>
          </a:p>
          <a:p>
            <a:pPr algn="r"/>
            <a:endParaRPr lang="en-US" altLang="ko-KR" sz="4400" dirty="0">
              <a:solidFill>
                <a:schemeClr val="bg1"/>
              </a:solidFill>
            </a:endParaRPr>
          </a:p>
          <a:p>
            <a:pPr algn="r"/>
            <a:r>
              <a:rPr lang="ja-JP" altLang="en-US" sz="4400" dirty="0">
                <a:solidFill>
                  <a:schemeClr val="bg1"/>
                </a:solidFill>
              </a:rPr>
              <a:t>日本</a:t>
            </a:r>
            <a:r>
              <a:rPr lang="ja-JP" altLang="en-US" sz="4400" dirty="0" smtClean="0">
                <a:solidFill>
                  <a:schemeClr val="bg1"/>
                </a:solidFill>
              </a:rPr>
              <a:t>の</a:t>
            </a:r>
            <a:endParaRPr lang="en-US" altLang="ja-JP" sz="4400" dirty="0" smtClean="0">
              <a:solidFill>
                <a:schemeClr val="bg1"/>
              </a:solidFill>
            </a:endParaRPr>
          </a:p>
          <a:p>
            <a:pPr algn="r"/>
            <a:r>
              <a:rPr lang="ja-JP" altLang="en-US" sz="4400" dirty="0" smtClean="0">
                <a:solidFill>
                  <a:schemeClr val="bg1"/>
                </a:solidFill>
              </a:rPr>
              <a:t>カ</a:t>
            </a:r>
            <a:r>
              <a:rPr lang="ja-JP" altLang="en-US" sz="4400" dirty="0">
                <a:solidFill>
                  <a:schemeClr val="bg1"/>
                </a:solidFill>
              </a:rPr>
              <a:t>メラ製造技術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61159" y="1791566"/>
            <a:ext cx="681629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INDEX</a:t>
            </a: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</a:rPr>
              <a:t>주제선정동기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</a:rPr>
              <a:t>카메라제조사가 일본이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많아지게된</a:t>
            </a:r>
            <a:r>
              <a:rPr lang="ko-KR" altLang="en-US" sz="2800" dirty="0" smtClean="0">
                <a:solidFill>
                  <a:schemeClr val="bg1"/>
                </a:solidFill>
              </a:rPr>
              <a:t> 이유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</a:rPr>
              <a:t>카메라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브랜드별</a:t>
            </a:r>
            <a:r>
              <a:rPr lang="ko-KR" altLang="en-US" sz="2800" dirty="0" smtClean="0">
                <a:solidFill>
                  <a:schemeClr val="bg1"/>
                </a:solidFill>
              </a:rPr>
              <a:t> 특징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5761" y="437349"/>
            <a:ext cx="9417963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/>
            </a:r>
            <a:br>
              <a:rPr lang="ja-JP" altLang="en-US" sz="4000" dirty="0"/>
            </a:br>
            <a:r>
              <a:rPr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私はなぜ移住剤を選定することになったの</a:t>
            </a:r>
            <a:r>
              <a:rPr lang="ja-JP" altLang="en-US" sz="3600" b="1" dirty="0" smtClean="0">
                <a:solidFill>
                  <a:schemeClr val="bg1"/>
                </a:solidFill>
                <a:latin typeface="+mj-ea"/>
                <a:ea typeface="+mj-ea"/>
              </a:rPr>
              <a:t>か</a:t>
            </a:r>
            <a:endParaRPr lang="en-US" altLang="ja-JP" sz="36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4000" dirty="0" smtClean="0">
              <a:solidFill>
                <a:schemeClr val="bg1"/>
              </a:solidFill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</a:rPr>
              <a:t>일본은 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쪼꼬만거</a:t>
            </a:r>
            <a:r>
              <a:rPr lang="ko-KR" altLang="en-US" sz="4000" dirty="0" smtClean="0">
                <a:solidFill>
                  <a:schemeClr val="bg1"/>
                </a:solidFill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잘만들어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</a:rPr>
              <a:t>-</a:t>
            </a:r>
            <a:r>
              <a:rPr lang="ko-KR" altLang="en-US" sz="4000" dirty="0" smtClean="0">
                <a:solidFill>
                  <a:schemeClr val="bg1"/>
                </a:solidFill>
              </a:rPr>
              <a:t>제조기술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r>
              <a:rPr lang="ko-KR" altLang="en-US" sz="4000" dirty="0" err="1" smtClean="0">
                <a:solidFill>
                  <a:schemeClr val="bg1"/>
                </a:solidFill>
              </a:rPr>
              <a:t>뭘만들지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</a:rPr>
              <a:t>아는 일본기업 소니 등등</a:t>
            </a:r>
            <a:r>
              <a:rPr lang="en-US" altLang="ko-KR" sz="4000" dirty="0" smtClean="0">
                <a:solidFill>
                  <a:schemeClr val="bg1"/>
                </a:solidFill>
              </a:rPr>
              <a:t>..</a:t>
            </a:r>
          </a:p>
          <a:p>
            <a:r>
              <a:rPr lang="ko-KR" altLang="en-US" sz="4000" dirty="0" smtClean="0">
                <a:solidFill>
                  <a:schemeClr val="bg1"/>
                </a:solidFill>
              </a:rPr>
              <a:t>대부분의 카메라 제조사들이 일본기업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</a:rPr>
              <a:t>-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카메라등</a:t>
            </a:r>
            <a:r>
              <a:rPr lang="ko-KR" altLang="en-US" sz="4000" dirty="0" smtClean="0">
                <a:solidFill>
                  <a:schemeClr val="bg1"/>
                </a:solidFill>
              </a:rPr>
              <a:t> 광학기술분야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3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-1.1941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/>
      <p:bldP spid="2" grpId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4502" y="0"/>
            <a:ext cx="12282245" cy="69087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50" y="628650"/>
            <a:ext cx="19050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655" y="2052698"/>
            <a:ext cx="402225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</a:rPr>
              <a:t>가성비좋은</a:t>
            </a:r>
            <a:r>
              <a:rPr lang="ko-KR" altLang="en-US" sz="3200" dirty="0" smtClean="0">
                <a:solidFill>
                  <a:schemeClr val="bg1"/>
                </a:solidFill>
              </a:rPr>
              <a:t> 바디라인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</a:rPr>
              <a:t>Variety body color</a:t>
            </a:r>
          </a:p>
          <a:p>
            <a:r>
              <a:rPr lang="ko-KR" altLang="en-US" sz="3200" dirty="0" smtClean="0">
                <a:solidFill>
                  <a:schemeClr val="bg1"/>
                </a:solidFill>
              </a:rPr>
              <a:t>좋은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사진색감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06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6451" y="4490300"/>
            <a:ext cx="4133850" cy="1771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112" y="4490300"/>
            <a:ext cx="4133850" cy="177165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40732"/>
            <a:ext cx="65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8187" y="938213"/>
            <a:ext cx="8590813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</a:rPr>
              <a:t>느낀점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모르는 카메라 회사들을 알 수 있었다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왜 대부분의 카메라제조사가 일본회사인지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알수있는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계기가 되어서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뜻깊었다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생각보다 자료가 적었다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ja-JP" sz="3600" dirty="0" smtClean="0">
              <a:solidFill>
                <a:schemeClr val="bg1"/>
              </a:solidFill>
              <a:latin typeface="+mj-ea"/>
            </a:endParaRPr>
          </a:p>
          <a:p>
            <a:r>
              <a:rPr lang="ja-JP" altLang="ko-KR" sz="3600" dirty="0" smtClean="0">
                <a:solidFill>
                  <a:schemeClr val="bg1"/>
                </a:solidFill>
                <a:latin typeface="+mj-ea"/>
              </a:rPr>
              <a:t>高</a:t>
            </a:r>
            <a:r>
              <a:rPr lang="ja-JP" altLang="ko-KR" sz="3600" dirty="0">
                <a:solidFill>
                  <a:schemeClr val="bg1"/>
                </a:solidFill>
                <a:latin typeface="+mj-ea"/>
              </a:rPr>
              <a:t>価なのがいい</a:t>
            </a:r>
            <a:r>
              <a:rPr lang="ko-KR" altLang="ko-KR" sz="3600" dirty="0">
                <a:solidFill>
                  <a:schemeClr val="bg1"/>
                </a:solidFill>
                <a:latin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30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399" y="2276474"/>
            <a:ext cx="3317875" cy="1990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7078"/>
          <a:stretch/>
        </p:blipFill>
        <p:spPr>
          <a:xfrm>
            <a:off x="7315200" y="2143123"/>
            <a:ext cx="2796861" cy="2257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9020" y="81069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日本</a:t>
            </a:r>
            <a:r>
              <a:rPr lang="ja-JP" altLang="en-US" sz="3200" dirty="0">
                <a:solidFill>
                  <a:schemeClr val="bg1"/>
                </a:solidFill>
              </a:rPr>
              <a:t>がカメラをよくする</a:t>
            </a:r>
            <a:r>
              <a:rPr lang="ko-KR" altLang="en-US" sz="3200" dirty="0">
                <a:solidFill>
                  <a:schemeClr val="bg1"/>
                </a:solidFill>
              </a:rPr>
              <a:t>理由</a:t>
            </a:r>
          </a:p>
        </p:txBody>
      </p:sp>
    </p:spTree>
    <p:extLst>
      <p:ext uri="{BB962C8B-B14F-4D97-AF65-F5344CB8AC3E}">
        <p14:creationId xmlns:p14="http://schemas.microsoft.com/office/powerpoint/2010/main" val="230194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0171" y="1880295"/>
            <a:ext cx="1891605" cy="18916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84" b="97838" l="3676" r="97059">
                        <a14:foregroundMark x1="40441" y1="52432" x2="43199" y2="60541"/>
                        <a14:foregroundMark x1="48346" y1="54054" x2="48897" y2="58378"/>
                        <a14:foregroundMark x1="63603" y1="54595" x2="64706" y2="59459"/>
                        <a14:foregroundMark x1="81801" y1="52973" x2="82537" y2="58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425" y="1880295"/>
            <a:ext cx="5136950" cy="174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7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468" y="4155269"/>
            <a:ext cx="5139587" cy="2891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"/>
          <a:stretch/>
        </p:blipFill>
        <p:spPr>
          <a:xfrm>
            <a:off x="2588110" y="3364053"/>
            <a:ext cx="5004000" cy="4116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980"/>
          <a:stretch/>
        </p:blipFill>
        <p:spPr>
          <a:xfrm>
            <a:off x="9898901" y="4634681"/>
            <a:ext cx="4367535" cy="2456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5468" y="4528842"/>
            <a:ext cx="3384000" cy="25625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3323" y="4305123"/>
            <a:ext cx="4176000" cy="256257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515191" y="-3934644"/>
            <a:ext cx="14839950" cy="8569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000" y="3767378"/>
            <a:ext cx="1790700" cy="358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021" y="3423345"/>
            <a:ext cx="695325" cy="6953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9189" y="3606473"/>
            <a:ext cx="2619375" cy="6194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819" y="3729137"/>
            <a:ext cx="1905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16981" y1="35897" x2="16981" y2="35897"/>
                        <a14:foregroundMark x1="22642" y1="35385" x2="22642" y2="35385"/>
                        <a14:foregroundMark x1="21784" y1="22564" x2="23156" y2="40000"/>
                        <a14:foregroundMark x1="21784" y1="41026" x2="27444" y2="42051"/>
                        <a14:foregroundMark x1="16295" y1="27179" x2="15609" y2="38462"/>
                        <a14:foregroundMark x1="14237" y1="40000" x2="8233" y2="41026"/>
                        <a14:foregroundMark x1="7719" y1="37436" x2="7204" y2="24615"/>
                        <a14:foregroundMark x1="8405" y1="20513" x2="12007" y2="18974"/>
                        <a14:foregroundMark x1="29331" y1="23077" x2="32075" y2="29744"/>
                        <a14:foregroundMark x1="36535" y1="20513" x2="32590" y2="36923"/>
                        <a14:foregroundMark x1="42024" y1="23590" x2="42367" y2="38974"/>
                        <a14:foregroundMark x1="42539" y1="22051" x2="45969" y2="36410"/>
                        <a14:foregroundMark x1="51115" y1="23590" x2="47856" y2="39487"/>
                        <a14:foregroundMark x1="52316" y1="24103" x2="52659" y2="37436"/>
                        <a14:foregroundMark x1="57804" y1="25641" x2="57804" y2="41538"/>
                        <a14:foregroundMark x1="60034" y1="32821" x2="63808" y2="30769"/>
                        <a14:foregroundMark x1="66209" y1="24103" x2="65180" y2="20513"/>
                        <a14:foregroundMark x1="71527" y1="25128" x2="71355" y2="36923"/>
                        <a14:foregroundMark x1="78902" y1="27692" x2="78731" y2="34359"/>
                        <a14:foregroundMark x1="69983" y1="20000" x2="70840" y2="29231"/>
                        <a14:foregroundMark x1="90909" y1="16923" x2="85763" y2="17949"/>
                        <a14:foregroundMark x1="85592" y1="23590" x2="85763" y2="26667"/>
                        <a14:foregroundMark x1="88679" y1="27692" x2="91252" y2="31282"/>
                        <a14:foregroundMark x1="91767" y1="36410" x2="91767" y2="40513"/>
                        <a14:foregroundMark x1="88508" y1="43590" x2="86792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110" y="3637264"/>
            <a:ext cx="2420885" cy="8096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63250" y="484703"/>
            <a:ext cx="4883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ja-JP" altLang="ko-KR" sz="3600" dirty="0">
                <a:solidFill>
                  <a:schemeClr val="bg1"/>
                </a:solidFill>
                <a:latin typeface="+mj-ea"/>
              </a:rPr>
              <a:t>日本のカメラメーカー</a:t>
            </a:r>
            <a:r>
              <a:rPr lang="ko-KR" altLang="ko-KR" dirty="0">
                <a:solidFill>
                  <a:schemeClr val="bg1"/>
                </a:solidFill>
                <a:latin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024199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2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385" y="-1"/>
            <a:ext cx="1029956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84" b="97838" l="3676" r="97059">
                        <a14:foregroundMark x1="40441" y1="52432" x2="43199" y2="60541"/>
                        <a14:foregroundMark x1="48346" y1="54054" x2="48897" y2="58378"/>
                        <a14:foregroundMark x1="63603" y1="54595" x2="64706" y2="59459"/>
                        <a14:foregroundMark x1="81801" y1="52973" x2="82537" y2="58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445" y="381721"/>
            <a:ext cx="2259389" cy="7686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655" y="2052698"/>
            <a:ext cx="65301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점유율이 제일 높은 </a:t>
            </a:r>
            <a:r>
              <a:rPr lang="en-US" altLang="ko-KR" sz="3200" dirty="0" smtClean="0">
                <a:solidFill>
                  <a:schemeClr val="bg1"/>
                </a:solidFill>
              </a:rPr>
              <a:t>camera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</a:rPr>
              <a:t>maker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넓은 </a:t>
            </a:r>
            <a:r>
              <a:rPr lang="ko-KR" altLang="en-US" sz="3200" dirty="0" err="1">
                <a:solidFill>
                  <a:schemeClr val="bg1"/>
                </a:solidFill>
              </a:rPr>
              <a:t>제품군</a:t>
            </a:r>
            <a:r>
              <a:rPr lang="ko-KR" altLang="en-US" sz="3200" dirty="0">
                <a:solidFill>
                  <a:schemeClr val="bg1"/>
                </a:solidFill>
              </a:rPr>
              <a:t> 보유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인물사진적합</a:t>
            </a: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469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4443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75" y="647700"/>
            <a:ext cx="1790700" cy="3581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655" y="2052698"/>
            <a:ext cx="41959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좋은 </a:t>
            </a:r>
            <a:r>
              <a:rPr lang="en-US" altLang="ko-KR" sz="3200" dirty="0" smtClean="0">
                <a:solidFill>
                  <a:schemeClr val="bg1"/>
                </a:solidFill>
              </a:rPr>
              <a:t>sensor quality</a:t>
            </a:r>
          </a:p>
          <a:p>
            <a:r>
              <a:rPr lang="ko-KR" altLang="en-US" sz="3200" dirty="0" err="1" smtClean="0">
                <a:solidFill>
                  <a:schemeClr val="bg1"/>
                </a:solidFill>
              </a:rPr>
              <a:t>가성비좋은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</a:rPr>
              <a:t>mirrorless</a:t>
            </a:r>
          </a:p>
          <a:p>
            <a:r>
              <a:rPr lang="en-US" altLang="ko-KR" sz="3200" dirty="0" smtClean="0">
                <a:solidFill>
                  <a:schemeClr val="bg1"/>
                </a:solidFill>
              </a:rPr>
              <a:t>100%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시야율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1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25599 0 " pathEditMode="relative" rAng="0" ptsTypes="AA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471" y="0"/>
            <a:ext cx="12970933" cy="7296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75" y="438150"/>
            <a:ext cx="695325" cy="695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655" y="2052698"/>
            <a:ext cx="58526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많은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렌즈군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</a:rPr>
              <a:t>정확한 </a:t>
            </a:r>
            <a:r>
              <a:rPr lang="en-US" altLang="ko-KR" sz="3200" dirty="0" smtClean="0">
                <a:solidFill>
                  <a:schemeClr val="bg1"/>
                </a:solidFill>
              </a:rPr>
              <a:t>AF</a:t>
            </a:r>
          </a:p>
          <a:p>
            <a:r>
              <a:rPr lang="en-US" altLang="ko-KR" sz="3200" dirty="0" smtClean="0">
                <a:solidFill>
                  <a:schemeClr val="bg1"/>
                </a:solidFill>
              </a:rPr>
              <a:t>Landscape photograph</a:t>
            </a:r>
            <a:r>
              <a:rPr lang="ko-KR" altLang="en-US" sz="3200" dirty="0" smtClean="0">
                <a:solidFill>
                  <a:schemeClr val="bg1"/>
                </a:solidFill>
              </a:rPr>
              <a:t>에 적합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8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679" y="-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" y="482346"/>
            <a:ext cx="2619375" cy="6194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655" y="2052698"/>
            <a:ext cx="46426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</a:rPr>
              <a:t>미러리스의</a:t>
            </a:r>
            <a:r>
              <a:rPr lang="ko-KR" altLang="en-US" sz="3200" dirty="0" smtClean="0">
                <a:solidFill>
                  <a:schemeClr val="bg1"/>
                </a:solidFill>
              </a:rPr>
              <a:t> 빠른 </a:t>
            </a:r>
            <a:r>
              <a:rPr lang="en-US" altLang="ko-KR" sz="3200" dirty="0" smtClean="0">
                <a:solidFill>
                  <a:schemeClr val="bg1"/>
                </a:solidFill>
              </a:rPr>
              <a:t>AF</a:t>
            </a:r>
            <a:r>
              <a:rPr lang="ko-KR" altLang="en-US" sz="3200" dirty="0" smtClean="0">
                <a:solidFill>
                  <a:schemeClr val="bg1"/>
                </a:solidFill>
              </a:rPr>
              <a:t>속도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</a:rPr>
              <a:t>많은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렌즈군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</a:rPr>
              <a:t>기계적 신뢰도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08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0.16628 0 " pathEditMode="relative" rAng="0" ptsTypes="AA">
                                      <p:cBhvr>
                                        <p:cTn id="6" dur="7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354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073320" y="-1183822"/>
            <a:ext cx="13772242" cy="922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6981" y1="35897" x2="16981" y2="35897"/>
                        <a14:foregroundMark x1="22642" y1="35385" x2="22642" y2="35385"/>
                        <a14:foregroundMark x1="21784" y1="22564" x2="23156" y2="40000"/>
                        <a14:foregroundMark x1="21784" y1="41026" x2="27444" y2="42051"/>
                        <a14:foregroundMark x1="16295" y1="27179" x2="15609" y2="38462"/>
                        <a14:foregroundMark x1="14237" y1="40000" x2="8233" y2="41026"/>
                        <a14:foregroundMark x1="7719" y1="37436" x2="7204" y2="24615"/>
                        <a14:foregroundMark x1="8405" y1="20513" x2="12007" y2="18974"/>
                        <a14:foregroundMark x1="29331" y1="23077" x2="32075" y2="29744"/>
                        <a14:foregroundMark x1="36535" y1="20513" x2="32590" y2="36923"/>
                        <a14:foregroundMark x1="42024" y1="23590" x2="42367" y2="38974"/>
                        <a14:foregroundMark x1="42539" y1="22051" x2="45969" y2="36410"/>
                        <a14:foregroundMark x1="51115" y1="23590" x2="47856" y2="39487"/>
                        <a14:foregroundMark x1="52316" y1="24103" x2="52659" y2="37436"/>
                        <a14:foregroundMark x1="57804" y1="25641" x2="57804" y2="41538"/>
                        <a14:foregroundMark x1="60034" y1="32821" x2="63808" y2="30769"/>
                        <a14:foregroundMark x1="66209" y1="24103" x2="65180" y2="20513"/>
                        <a14:foregroundMark x1="71527" y1="25128" x2="71355" y2="36923"/>
                        <a14:foregroundMark x1="78902" y1="27692" x2="78731" y2="34359"/>
                        <a14:foregroundMark x1="69983" y1="20000" x2="70840" y2="29231"/>
                        <a14:foregroundMark x1="90909" y1="16923" x2="85763" y2="17949"/>
                        <a14:foregroundMark x1="85592" y1="23590" x2="85763" y2="26667"/>
                        <a14:foregroundMark x1="88679" y1="27692" x2="91252" y2="31282"/>
                        <a14:foregroundMark x1="91767" y1="36410" x2="91767" y2="40513"/>
                        <a14:foregroundMark x1="88508" y1="43590" x2="86792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62" y="504825"/>
            <a:ext cx="2420885" cy="809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655" y="2052698"/>
            <a:ext cx="55162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</a:rPr>
              <a:t>인바디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흔들림보정기능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</a:rPr>
              <a:t>좋은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인물색감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</a:rPr>
              <a:t>필름카메라같은 </a:t>
            </a:r>
            <a:r>
              <a:rPr lang="en-US" altLang="ko-KR" sz="3200" dirty="0" smtClean="0">
                <a:solidFill>
                  <a:schemeClr val="bg1"/>
                </a:solidFill>
              </a:rPr>
              <a:t>body design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9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-0.25495 -0.00278 " pathEditMode="relative" rAng="0" ptsTypes="AA">
                                      <p:cBhvr>
                                        <p:cTn id="6" dur="8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398</Words>
  <Application>Microsoft Office PowerPoint</Application>
  <PresentationFormat>와이드스크린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游ゴシック</vt:lpstr>
      <vt:lpstr>游ゴシック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김택서</cp:lastModifiedBy>
  <cp:revision>45</cp:revision>
  <dcterms:created xsi:type="dcterms:W3CDTF">2017-06-07T07:39:57Z</dcterms:created>
  <dcterms:modified xsi:type="dcterms:W3CDTF">2017-06-08T22:31:45Z</dcterms:modified>
</cp:coreProperties>
</file>